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57" r:id="rId4"/>
    <p:sldId id="275" r:id="rId5"/>
    <p:sldId id="266" r:id="rId6"/>
    <p:sldId id="267" r:id="rId7"/>
    <p:sldId id="271" r:id="rId8"/>
    <p:sldId id="272" r:id="rId9"/>
    <p:sldId id="268" r:id="rId10"/>
    <p:sldId id="269" r:id="rId11"/>
    <p:sldId id="258" r:id="rId12"/>
  </p:sldIdLst>
  <p:sldSz cx="18288000" cy="10287000"/>
  <p:notesSz cx="6858000" cy="9144000"/>
  <p:embeddedFontLst>
    <p:embeddedFont>
      <p:font typeface="Poppi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ppins Medium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4622" autoAdjust="0"/>
  </p:normalViewPr>
  <p:slideViewPr>
    <p:cSldViewPr>
      <p:cViewPr>
        <p:scale>
          <a:sx n="50" d="100"/>
          <a:sy n="50" d="100"/>
        </p:scale>
        <p:origin x="768" y="2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C11C7-5134-47AA-9D9F-5826D94C7C60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E06C8-248D-4DE3-B417-73005FB6C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08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5015" y="6362420"/>
            <a:ext cx="2944660" cy="757788"/>
            <a:chOff x="0" y="0"/>
            <a:chExt cx="4375807" cy="11260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5807" cy="1126084"/>
            </a:xfrm>
            <a:custGeom>
              <a:avLst/>
              <a:gdLst/>
              <a:ahLst/>
              <a:cxnLst/>
              <a:rect l="l" t="t" r="r" b="b"/>
              <a:pathLst>
                <a:path w="4375807" h="1126084">
                  <a:moveTo>
                    <a:pt x="0" y="0"/>
                  </a:moveTo>
                  <a:lnTo>
                    <a:pt x="0" y="1126084"/>
                  </a:lnTo>
                  <a:lnTo>
                    <a:pt x="4375807" y="1126084"/>
                  </a:lnTo>
                  <a:lnTo>
                    <a:pt x="4375807" y="0"/>
                  </a:lnTo>
                  <a:lnTo>
                    <a:pt x="0" y="0"/>
                  </a:lnTo>
                  <a:close/>
                  <a:moveTo>
                    <a:pt x="4314847" y="1065124"/>
                  </a:moveTo>
                  <a:lnTo>
                    <a:pt x="59690" y="1065124"/>
                  </a:lnTo>
                  <a:lnTo>
                    <a:pt x="59690" y="59690"/>
                  </a:lnTo>
                  <a:lnTo>
                    <a:pt x="4314847" y="59690"/>
                  </a:lnTo>
                  <a:lnTo>
                    <a:pt x="4314847" y="10651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4018575" y="6741314"/>
            <a:ext cx="4764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TextBox 5"/>
          <p:cNvSpPr txBox="1"/>
          <p:nvPr/>
        </p:nvSpPr>
        <p:spPr>
          <a:xfrm>
            <a:off x="1895015" y="3090591"/>
            <a:ext cx="7248985" cy="256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 spc="-268" dirty="0" smtClean="0">
                <a:solidFill>
                  <a:srgbClr val="FFFFFF"/>
                </a:solidFill>
                <a:latin typeface="Poppins Medium Bold"/>
              </a:rPr>
              <a:t>English </a:t>
            </a:r>
          </a:p>
          <a:p>
            <a:pPr>
              <a:lnSpc>
                <a:spcPts val="10080"/>
              </a:lnSpc>
            </a:pPr>
            <a:r>
              <a:rPr lang="en-US" sz="8400" spc="-268" dirty="0" smtClean="0">
                <a:solidFill>
                  <a:srgbClr val="FFFFFF"/>
                </a:solidFill>
                <a:latin typeface="Poppins Medium Bold"/>
              </a:rPr>
              <a:t>for kids</a:t>
            </a:r>
            <a:endParaRPr lang="en-US" sz="8400" spc="-268" dirty="0">
              <a:solidFill>
                <a:srgbClr val="FFFFFF"/>
              </a:solidFill>
              <a:latin typeface="Poppins Medi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39666" y="6565656"/>
            <a:ext cx="1778908" cy="3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3"/>
              </a:lnSpc>
            </a:pPr>
            <a:r>
              <a:rPr lang="en-US" sz="2061" spc="-65" dirty="0" smtClean="0">
                <a:solidFill>
                  <a:srgbClr val="FFFFFF"/>
                </a:solidFill>
                <a:latin typeface="Poppins"/>
              </a:rPr>
              <a:t>See project</a:t>
            </a:r>
            <a:endParaRPr lang="en-US" sz="2061" spc="-65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95015" y="8943975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FFFFFF"/>
                </a:solidFill>
                <a:latin typeface="Poppins"/>
              </a:rPr>
              <a:t>Homyakova Alena</a:t>
            </a:r>
            <a:endParaRPr lang="en-US" sz="1999" spc="779" dirty="0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15" y="651623"/>
            <a:ext cx="1028844" cy="924054"/>
          </a:xfrm>
          <a:prstGeom prst="rect">
            <a:avLst/>
          </a:prstGeom>
        </p:spPr>
      </p:pic>
      <p:pic>
        <p:nvPicPr>
          <p:cNvPr id="13" name="Рисунок 12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651623"/>
            <a:ext cx="7371169" cy="8606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3" y="3238500"/>
            <a:ext cx="7019049" cy="5078382"/>
          </a:xfrm>
          <a:prstGeom prst="rect">
            <a:avLst/>
          </a:prstGeom>
        </p:spPr>
      </p:pic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3238500"/>
            <a:ext cx="4001169" cy="6248401"/>
          </a:xfrm>
          <a:prstGeom prst="rect">
            <a:avLst/>
          </a:prstGeom>
        </p:spPr>
      </p:pic>
      <p:pic>
        <p:nvPicPr>
          <p:cNvPr id="9" name="Рисунок 8" descr="Вырезка экрана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9"/>
          <a:stretch/>
        </p:blipFill>
        <p:spPr>
          <a:xfrm>
            <a:off x="8820905" y="3238500"/>
            <a:ext cx="4014566" cy="51054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0" y="814678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LEADERBOARD PAGE</a:t>
            </a:r>
          </a:p>
        </p:txBody>
      </p:sp>
    </p:spTree>
    <p:extLst>
      <p:ext uri="{BB962C8B-B14F-4D97-AF65-F5344CB8AC3E}">
        <p14:creationId xmlns:p14="http://schemas.microsoft.com/office/powerpoint/2010/main" val="19565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808893" y="4533900"/>
            <a:ext cx="8670213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79" dirty="0" smtClean="0">
                <a:solidFill>
                  <a:srgbClr val="FFFFFF"/>
                </a:solidFill>
                <a:latin typeface="Poppins Medium Bold"/>
              </a:rPr>
              <a:t>Thank you </a:t>
            </a:r>
          </a:p>
          <a:p>
            <a:pPr algn="ctr">
              <a:lnSpc>
                <a:spcPts val="6720"/>
              </a:lnSpc>
            </a:pPr>
            <a:r>
              <a:rPr lang="en-US" sz="5600" spc="-179" dirty="0" smtClean="0">
                <a:solidFill>
                  <a:srgbClr val="FFFFFF"/>
                </a:solidFill>
                <a:latin typeface="Poppins Medium Bold"/>
              </a:rPr>
              <a:t>for your attention!</a:t>
            </a:r>
            <a:endParaRPr lang="en-US" sz="5600" spc="-179" dirty="0">
              <a:solidFill>
                <a:srgbClr val="FFFFFF"/>
              </a:solidFill>
              <a:latin typeface="Poppins Medium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18607" y="1009650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779" dirty="0" smtClean="0">
                <a:solidFill>
                  <a:srgbClr val="FFFFFF"/>
                </a:solidFill>
                <a:latin typeface="Poppins"/>
              </a:rPr>
              <a:t>ENGLISH FOR KIDS</a:t>
            </a:r>
            <a:endParaRPr lang="en-US" sz="1999" spc="779" dirty="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4171437" y="1589642"/>
            <a:ext cx="994512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79" dirty="0">
                <a:solidFill>
                  <a:srgbClr val="FFFFFF"/>
                </a:solidFill>
                <a:latin typeface="Poppins Medium Bold"/>
              </a:rPr>
              <a:t>Tech stack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18607" y="1009650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779" dirty="0">
                <a:solidFill>
                  <a:schemeClr val="bg1"/>
                </a:solidFill>
                <a:latin typeface="Poppins"/>
              </a:rPr>
              <a:t>ABOUT PROJECT</a:t>
            </a:r>
          </a:p>
        </p:txBody>
      </p:sp>
      <p:sp>
        <p:nvSpPr>
          <p:cNvPr id="54" name="Freeform 3"/>
          <p:cNvSpPr/>
          <p:nvPr/>
        </p:nvSpPr>
        <p:spPr>
          <a:xfrm>
            <a:off x="1981199" y="3086099"/>
            <a:ext cx="15087601" cy="667913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5" name="TextBox 4"/>
          <p:cNvSpPr txBox="1"/>
          <p:nvPr/>
        </p:nvSpPr>
        <p:spPr>
          <a:xfrm>
            <a:off x="9597263" y="2429915"/>
            <a:ext cx="5770287" cy="44324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399"/>
              </a:lnSpc>
            </a:pPr>
            <a:endParaRPr/>
          </a:p>
        </p:txBody>
      </p:sp>
      <p:grpSp>
        <p:nvGrpSpPr>
          <p:cNvPr id="122" name="Группа 121"/>
          <p:cNvGrpSpPr/>
          <p:nvPr/>
        </p:nvGrpSpPr>
        <p:grpSpPr>
          <a:xfrm>
            <a:off x="9274692" y="4138641"/>
            <a:ext cx="6987002" cy="4921680"/>
            <a:chOff x="10170973" y="2905419"/>
            <a:chExt cx="6987002" cy="4403028"/>
          </a:xfrm>
        </p:grpSpPr>
        <p:sp>
          <p:nvSpPr>
            <p:cNvPr id="116" name="Freeform 9"/>
            <p:cNvSpPr/>
            <p:nvPr/>
          </p:nvSpPr>
          <p:spPr>
            <a:xfrm>
              <a:off x="10170973" y="2905419"/>
              <a:ext cx="6987002" cy="4403028"/>
            </a:xfrm>
            <a:custGeom>
              <a:avLst/>
              <a:gdLst/>
              <a:ahLst/>
              <a:cxnLst/>
              <a:rect l="l" t="t" r="r" b="b"/>
              <a:pathLst>
                <a:path w="1152716" h="608415">
                  <a:moveTo>
                    <a:pt x="90213" y="0"/>
                  </a:moveTo>
                  <a:lnTo>
                    <a:pt x="1062503" y="0"/>
                  </a:lnTo>
                  <a:cubicBezTo>
                    <a:pt x="1086429" y="0"/>
                    <a:pt x="1109375" y="9505"/>
                    <a:pt x="1126293" y="26423"/>
                  </a:cubicBezTo>
                  <a:cubicBezTo>
                    <a:pt x="1143212" y="43341"/>
                    <a:pt x="1152716" y="66287"/>
                    <a:pt x="1152716" y="90213"/>
                  </a:cubicBezTo>
                  <a:lnTo>
                    <a:pt x="1152716" y="518202"/>
                  </a:lnTo>
                  <a:cubicBezTo>
                    <a:pt x="1152716" y="568025"/>
                    <a:pt x="1112326" y="608415"/>
                    <a:pt x="1062503" y="608415"/>
                  </a:cubicBezTo>
                  <a:lnTo>
                    <a:pt x="90213" y="608415"/>
                  </a:lnTo>
                  <a:cubicBezTo>
                    <a:pt x="40390" y="608415"/>
                    <a:pt x="0" y="568025"/>
                    <a:pt x="0" y="518202"/>
                  </a:cubicBezTo>
                  <a:lnTo>
                    <a:pt x="0" y="90213"/>
                  </a:lnTo>
                  <a:cubicBezTo>
                    <a:pt x="0" y="40390"/>
                    <a:pt x="40390" y="0"/>
                    <a:pt x="902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1912382" y="4213355"/>
              <a:ext cx="4323428" cy="1352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79"/>
                </a:lnSpc>
              </a:pPr>
              <a:r>
                <a:rPr lang="en-US" sz="8399" spc="-268">
                  <a:solidFill>
                    <a:srgbClr val="216AD9"/>
                  </a:solidFill>
                  <a:latin typeface="Poppins Medium Bold"/>
                </a:rPr>
                <a:t>$200</a:t>
              </a:r>
            </a:p>
          </p:txBody>
        </p:sp>
        <p:pic>
          <p:nvPicPr>
            <p:cNvPr id="64" name="Рисунок 6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2824" y="3107069"/>
              <a:ext cx="675333" cy="860126"/>
            </a:xfrm>
            <a:prstGeom prst="rect">
              <a:avLst/>
            </a:prstGeom>
          </p:spPr>
        </p:pic>
        <p:pic>
          <p:nvPicPr>
            <p:cNvPr id="65" name="Picture 2" descr="File:Python logo and wordmark.svg - Wikimedia Common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0130" y="3283440"/>
              <a:ext cx="2204513" cy="652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Группа 66"/>
            <p:cNvGrpSpPr/>
            <p:nvPr/>
          </p:nvGrpSpPr>
          <p:grpSpPr>
            <a:xfrm>
              <a:off x="10538254" y="5745232"/>
              <a:ext cx="2697877" cy="1011989"/>
              <a:chOff x="9494123" y="5475995"/>
              <a:chExt cx="4387407" cy="1011989"/>
            </a:xfrm>
          </p:grpSpPr>
          <p:grpSp>
            <p:nvGrpSpPr>
              <p:cNvPr id="80" name="Group 8"/>
              <p:cNvGrpSpPr/>
              <p:nvPr/>
            </p:nvGrpSpPr>
            <p:grpSpPr>
              <a:xfrm>
                <a:off x="9494123" y="5475995"/>
                <a:ext cx="4387407" cy="1011989"/>
                <a:chOff x="0" y="-286377"/>
                <a:chExt cx="1155531" cy="2202132"/>
              </a:xfrm>
            </p:grpSpPr>
            <p:sp>
              <p:nvSpPr>
                <p:cNvPr id="82" name="Freeform 9"/>
                <p:cNvSpPr/>
                <p:nvPr/>
              </p:nvSpPr>
              <p:spPr>
                <a:xfrm>
                  <a:off x="2815" y="-286377"/>
                  <a:ext cx="1152716" cy="2202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716" h="608415">
                      <a:moveTo>
                        <a:pt x="90213" y="0"/>
                      </a:moveTo>
                      <a:lnTo>
                        <a:pt x="1062503" y="0"/>
                      </a:lnTo>
                      <a:cubicBezTo>
                        <a:pt x="1086429" y="0"/>
                        <a:pt x="1109375" y="9505"/>
                        <a:pt x="1126293" y="26423"/>
                      </a:cubicBezTo>
                      <a:cubicBezTo>
                        <a:pt x="1143212" y="43341"/>
                        <a:pt x="1152716" y="66287"/>
                        <a:pt x="1152716" y="90213"/>
                      </a:cubicBezTo>
                      <a:lnTo>
                        <a:pt x="1152716" y="518202"/>
                      </a:lnTo>
                      <a:cubicBezTo>
                        <a:pt x="1152716" y="568025"/>
                        <a:pt x="1112326" y="608415"/>
                        <a:pt x="1062503" y="608415"/>
                      </a:cubicBezTo>
                      <a:lnTo>
                        <a:pt x="90213" y="608415"/>
                      </a:lnTo>
                      <a:cubicBezTo>
                        <a:pt x="40390" y="608415"/>
                        <a:pt x="0" y="568025"/>
                        <a:pt x="0" y="518202"/>
                      </a:cubicBezTo>
                      <a:lnTo>
                        <a:pt x="0" y="90213"/>
                      </a:lnTo>
                      <a:cubicBezTo>
                        <a:pt x="0" y="40390"/>
                        <a:pt x="40390" y="0"/>
                        <a:pt x="90213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</p:spPr>
            </p:sp>
            <p:sp>
              <p:nvSpPr>
                <p:cNvPr id="83" name="TextBox 10"/>
                <p:cNvSpPr txBox="1"/>
                <p:nvPr/>
              </p:nvSpPr>
              <p:spPr>
                <a:xfrm>
                  <a:off x="0" y="-19050"/>
                  <a:ext cx="812800" cy="8318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399"/>
                    </a:lnSpc>
                  </a:pPr>
                  <a:endParaRPr/>
                </a:p>
              </p:txBody>
            </p:sp>
          </p:grpSp>
          <p:sp>
            <p:nvSpPr>
              <p:cNvPr id="81" name="TextBox 18"/>
              <p:cNvSpPr txBox="1"/>
              <p:nvPr/>
            </p:nvSpPr>
            <p:spPr>
              <a:xfrm>
                <a:off x="9831708" y="5852411"/>
                <a:ext cx="3459113" cy="1927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325"/>
                  </a:lnSpc>
                </a:pPr>
                <a:r>
                  <a:rPr lang="en-US" spc="-53" dirty="0" smtClean="0">
                    <a:solidFill>
                      <a:srgbClr val="FFFFFF"/>
                    </a:solidFill>
                    <a:latin typeface="Poppins"/>
                  </a:rPr>
                  <a:t>VIEWS</a:t>
                </a:r>
                <a:endParaRPr lang="en-US" spc="-53" dirty="0">
                  <a:solidFill>
                    <a:srgbClr val="FFFFFF"/>
                  </a:solidFill>
                  <a:latin typeface="Poppins"/>
                </a:endParaRPr>
              </a:p>
            </p:txBody>
          </p:sp>
        </p:grpSp>
        <p:grpSp>
          <p:nvGrpSpPr>
            <p:cNvPr id="70" name="Группа 69"/>
            <p:cNvGrpSpPr/>
            <p:nvPr/>
          </p:nvGrpSpPr>
          <p:grpSpPr>
            <a:xfrm>
              <a:off x="10500279" y="4146041"/>
              <a:ext cx="6151254" cy="1498060"/>
              <a:chOff x="9446692" y="7778662"/>
              <a:chExt cx="4376719" cy="897361"/>
            </a:xfrm>
          </p:grpSpPr>
          <p:sp>
            <p:nvSpPr>
              <p:cNvPr id="71" name="Freeform 9"/>
              <p:cNvSpPr/>
              <p:nvPr/>
            </p:nvSpPr>
            <p:spPr>
              <a:xfrm>
                <a:off x="9446692" y="7778662"/>
                <a:ext cx="4376719" cy="897361"/>
              </a:xfrm>
              <a:custGeom>
                <a:avLst/>
                <a:gdLst/>
                <a:ahLst/>
                <a:cxnLst/>
                <a:rect l="l" t="t" r="r" b="b"/>
                <a:pathLst>
                  <a:path w="1152716" h="608415">
                    <a:moveTo>
                      <a:pt x="90213" y="0"/>
                    </a:moveTo>
                    <a:lnTo>
                      <a:pt x="1062503" y="0"/>
                    </a:lnTo>
                    <a:cubicBezTo>
                      <a:pt x="1086429" y="0"/>
                      <a:pt x="1109375" y="9505"/>
                      <a:pt x="1126293" y="26423"/>
                    </a:cubicBezTo>
                    <a:cubicBezTo>
                      <a:pt x="1143212" y="43341"/>
                      <a:pt x="1152716" y="66287"/>
                      <a:pt x="1152716" y="90213"/>
                    </a:cubicBezTo>
                    <a:lnTo>
                      <a:pt x="1152716" y="518202"/>
                    </a:lnTo>
                    <a:cubicBezTo>
                      <a:pt x="1152716" y="568025"/>
                      <a:pt x="1112326" y="608415"/>
                      <a:pt x="1062503" y="608415"/>
                    </a:cubicBezTo>
                    <a:lnTo>
                      <a:pt x="90213" y="608415"/>
                    </a:lnTo>
                    <a:cubicBezTo>
                      <a:pt x="40390" y="608415"/>
                      <a:pt x="0" y="568025"/>
                      <a:pt x="0" y="518202"/>
                    </a:cubicBezTo>
                    <a:lnTo>
                      <a:pt x="0" y="90213"/>
                    </a:lnTo>
                    <a:cubicBezTo>
                      <a:pt x="0" y="40390"/>
                      <a:pt x="40390" y="0"/>
                      <a:pt x="90213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</p:spPr>
          </p:sp>
          <p:sp>
            <p:nvSpPr>
              <p:cNvPr id="72" name="TextBox 18"/>
              <p:cNvSpPr txBox="1"/>
              <p:nvPr/>
            </p:nvSpPr>
            <p:spPr>
              <a:xfrm>
                <a:off x="9776192" y="8126292"/>
                <a:ext cx="3459113" cy="29495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325"/>
                  </a:lnSpc>
                </a:pPr>
                <a:r>
                  <a:rPr lang="en-US" spc="-53" dirty="0" smtClean="0">
                    <a:solidFill>
                      <a:srgbClr val="FFFFFF"/>
                    </a:solidFill>
                    <a:latin typeface="Poppins"/>
                  </a:rPr>
                  <a:t>MODELS</a:t>
                </a:r>
                <a:endParaRPr lang="en-US" spc="-53" dirty="0">
                  <a:solidFill>
                    <a:srgbClr val="FFFFFF"/>
                  </a:solidFill>
                  <a:latin typeface="Poppins"/>
                </a:endParaRPr>
              </a:p>
            </p:txBody>
          </p:sp>
        </p:grpSp>
        <p:grpSp>
          <p:nvGrpSpPr>
            <p:cNvPr id="59" name="Группа 58"/>
            <p:cNvGrpSpPr/>
            <p:nvPr/>
          </p:nvGrpSpPr>
          <p:grpSpPr>
            <a:xfrm>
              <a:off x="14193892" y="4412075"/>
              <a:ext cx="1716201" cy="944750"/>
              <a:chOff x="10653193" y="3266125"/>
              <a:chExt cx="1716201" cy="944750"/>
            </a:xfrm>
          </p:grpSpPr>
          <p:sp>
            <p:nvSpPr>
              <p:cNvPr id="61" name="Freeform 3"/>
              <p:cNvSpPr/>
              <p:nvPr/>
            </p:nvSpPr>
            <p:spPr>
              <a:xfrm>
                <a:off x="10653193" y="3266125"/>
                <a:ext cx="1716201" cy="94475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4474210" y="0"/>
                    </a:moveTo>
                    <a:lnTo>
                      <a:pt x="1875790" y="0"/>
                    </a:lnTo>
                    <a:cubicBezTo>
                      <a:pt x="839470" y="0"/>
                      <a:pt x="0" y="839470"/>
                      <a:pt x="0" y="1875790"/>
                    </a:cubicBezTo>
                    <a:lnTo>
                      <a:pt x="0" y="4474210"/>
                    </a:lnTo>
                    <a:cubicBezTo>
                      <a:pt x="0" y="5510530"/>
                      <a:pt x="839470" y="6350000"/>
                      <a:pt x="1875790" y="6350000"/>
                    </a:cubicBezTo>
                    <a:lnTo>
                      <a:pt x="4474210" y="6350000"/>
                    </a:lnTo>
                    <a:cubicBezTo>
                      <a:pt x="5510530" y="6350000"/>
                      <a:pt x="6350000" y="5510530"/>
                      <a:pt x="6350000" y="4474210"/>
                    </a:cubicBezTo>
                    <a:lnTo>
                      <a:pt x="6350000" y="1875790"/>
                    </a:lnTo>
                    <a:cubicBezTo>
                      <a:pt x="6350000" y="839470"/>
                      <a:pt x="5510530" y="0"/>
                      <a:pt x="44742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txBody>
              <a:bodyPr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62" name="Рисунок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0065" y="3391888"/>
                <a:ext cx="1367169" cy="706674"/>
              </a:xfrm>
              <a:prstGeom prst="rect">
                <a:avLst/>
              </a:prstGeom>
            </p:spPr>
          </p:pic>
        </p:grpSp>
        <p:grpSp>
          <p:nvGrpSpPr>
            <p:cNvPr id="89" name="Группа 88"/>
            <p:cNvGrpSpPr/>
            <p:nvPr/>
          </p:nvGrpSpPr>
          <p:grpSpPr>
            <a:xfrm>
              <a:off x="13375828" y="5711415"/>
              <a:ext cx="3275705" cy="1027682"/>
              <a:chOff x="13641811" y="5562631"/>
              <a:chExt cx="3275705" cy="1027682"/>
            </a:xfrm>
          </p:grpSpPr>
          <p:sp>
            <p:nvSpPr>
              <p:cNvPr id="90" name="Freeform 9"/>
              <p:cNvSpPr/>
              <p:nvPr/>
            </p:nvSpPr>
            <p:spPr>
              <a:xfrm>
                <a:off x="13641811" y="5562631"/>
                <a:ext cx="3275705" cy="1027682"/>
              </a:xfrm>
              <a:custGeom>
                <a:avLst/>
                <a:gdLst/>
                <a:ahLst/>
                <a:cxnLst/>
                <a:rect l="l" t="t" r="r" b="b"/>
                <a:pathLst>
                  <a:path w="1152716" h="608415">
                    <a:moveTo>
                      <a:pt x="90213" y="0"/>
                    </a:moveTo>
                    <a:lnTo>
                      <a:pt x="1062503" y="0"/>
                    </a:lnTo>
                    <a:cubicBezTo>
                      <a:pt x="1086429" y="0"/>
                      <a:pt x="1109375" y="9505"/>
                      <a:pt x="1126293" y="26423"/>
                    </a:cubicBezTo>
                    <a:cubicBezTo>
                      <a:pt x="1143212" y="43341"/>
                      <a:pt x="1152716" y="66287"/>
                      <a:pt x="1152716" y="90213"/>
                    </a:cubicBezTo>
                    <a:lnTo>
                      <a:pt x="1152716" y="518202"/>
                    </a:lnTo>
                    <a:cubicBezTo>
                      <a:pt x="1152716" y="568025"/>
                      <a:pt x="1112326" y="608415"/>
                      <a:pt x="1062503" y="608415"/>
                    </a:cubicBezTo>
                    <a:lnTo>
                      <a:pt x="90213" y="608415"/>
                    </a:lnTo>
                    <a:cubicBezTo>
                      <a:pt x="40390" y="608415"/>
                      <a:pt x="0" y="568025"/>
                      <a:pt x="0" y="518202"/>
                    </a:cubicBezTo>
                    <a:lnTo>
                      <a:pt x="0" y="90213"/>
                    </a:lnTo>
                    <a:cubicBezTo>
                      <a:pt x="0" y="40390"/>
                      <a:pt x="40390" y="0"/>
                      <a:pt x="90213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</p:spPr>
          </p:sp>
          <p:grpSp>
            <p:nvGrpSpPr>
              <p:cNvPr id="91" name="Группа 90"/>
              <p:cNvGrpSpPr/>
              <p:nvPr/>
            </p:nvGrpSpPr>
            <p:grpSpPr>
              <a:xfrm>
                <a:off x="14151111" y="5671988"/>
                <a:ext cx="2588933" cy="820123"/>
                <a:chOff x="14045988" y="5688585"/>
                <a:chExt cx="2588933" cy="820123"/>
              </a:xfrm>
            </p:grpSpPr>
            <p:sp>
              <p:nvSpPr>
                <p:cNvPr id="92" name="TextBox 18"/>
                <p:cNvSpPr txBox="1"/>
                <p:nvPr/>
              </p:nvSpPr>
              <p:spPr>
                <a:xfrm>
                  <a:off x="14045988" y="5921421"/>
                  <a:ext cx="2588933" cy="35084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325"/>
                    </a:lnSpc>
                  </a:pPr>
                  <a:r>
                    <a:rPr lang="en-US" spc="-53" dirty="0" smtClean="0">
                      <a:solidFill>
                        <a:srgbClr val="FFFFFF"/>
                      </a:solidFill>
                      <a:latin typeface="Poppins"/>
                    </a:rPr>
                    <a:t>TEMPLATES</a:t>
                  </a:r>
                  <a:endParaRPr lang="en-US" spc="-53" dirty="0">
                    <a:solidFill>
                      <a:srgbClr val="FFFFFF"/>
                    </a:solidFill>
                    <a:latin typeface="Poppins"/>
                  </a:endParaRPr>
                </a:p>
              </p:txBody>
            </p:sp>
            <p:sp>
              <p:nvSpPr>
                <p:cNvPr id="93" name="Freeform 3"/>
                <p:cNvSpPr/>
                <p:nvPr/>
              </p:nvSpPr>
              <p:spPr>
                <a:xfrm>
                  <a:off x="15415896" y="5688585"/>
                  <a:ext cx="1139888" cy="82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4474210" y="0"/>
                      </a:moveTo>
                      <a:lnTo>
                        <a:pt x="1875790" y="0"/>
                      </a:lnTo>
                      <a:cubicBezTo>
                        <a:pt x="839470" y="0"/>
                        <a:pt x="0" y="839470"/>
                        <a:pt x="0" y="1875790"/>
                      </a:cubicBezTo>
                      <a:lnTo>
                        <a:pt x="0" y="4474210"/>
                      </a:lnTo>
                      <a:cubicBezTo>
                        <a:pt x="0" y="5510530"/>
                        <a:pt x="839470" y="6350000"/>
                        <a:pt x="1875790" y="6350000"/>
                      </a:cubicBezTo>
                      <a:lnTo>
                        <a:pt x="4474210" y="6350000"/>
                      </a:lnTo>
                      <a:cubicBezTo>
                        <a:pt x="5510530" y="6350000"/>
                        <a:pt x="6350000" y="5510530"/>
                        <a:pt x="6350000" y="4474210"/>
                      </a:cubicBezTo>
                      <a:lnTo>
                        <a:pt x="6350000" y="1875790"/>
                      </a:lnTo>
                      <a:cubicBezTo>
                        <a:pt x="6350000" y="839470"/>
                        <a:pt x="5510530" y="0"/>
                        <a:pt x="44742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</p:spPr>
              <p:txBody>
                <a:bodyPr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94" name="Picture 8" descr="jinja2.png — Quintagrou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45798" y="5752496"/>
                  <a:ext cx="637641" cy="7362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18" name="Группа 117"/>
          <p:cNvGrpSpPr/>
          <p:nvPr/>
        </p:nvGrpSpPr>
        <p:grpSpPr>
          <a:xfrm>
            <a:off x="2771815" y="3686683"/>
            <a:ext cx="6115175" cy="5373638"/>
            <a:chOff x="1295400" y="2424607"/>
            <a:chExt cx="5909771" cy="4816369"/>
          </a:xfrm>
        </p:grpSpPr>
        <p:sp>
          <p:nvSpPr>
            <p:cNvPr id="4" name="TextBox 4"/>
            <p:cNvSpPr txBox="1"/>
            <p:nvPr/>
          </p:nvSpPr>
          <p:spPr>
            <a:xfrm>
              <a:off x="1434884" y="2424607"/>
              <a:ext cx="5770287" cy="4432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  <p:sp>
          <p:nvSpPr>
            <p:cNvPr id="37" name="TextBox 4"/>
            <p:cNvSpPr txBox="1"/>
            <p:nvPr/>
          </p:nvSpPr>
          <p:spPr>
            <a:xfrm>
              <a:off x="1295400" y="2543243"/>
              <a:ext cx="3086100" cy="1079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  <p:sp>
          <p:nvSpPr>
            <p:cNvPr id="96" name="Freeform 9"/>
            <p:cNvSpPr/>
            <p:nvPr/>
          </p:nvSpPr>
          <p:spPr>
            <a:xfrm>
              <a:off x="1625999" y="2829695"/>
              <a:ext cx="5484940" cy="4411281"/>
            </a:xfrm>
            <a:custGeom>
              <a:avLst/>
              <a:gdLst/>
              <a:ahLst/>
              <a:cxnLst/>
              <a:rect l="l" t="t" r="r" b="b"/>
              <a:pathLst>
                <a:path w="1152716" h="608415">
                  <a:moveTo>
                    <a:pt x="90213" y="0"/>
                  </a:moveTo>
                  <a:lnTo>
                    <a:pt x="1062503" y="0"/>
                  </a:lnTo>
                  <a:cubicBezTo>
                    <a:pt x="1086429" y="0"/>
                    <a:pt x="1109375" y="9505"/>
                    <a:pt x="1126293" y="26423"/>
                  </a:cubicBezTo>
                  <a:cubicBezTo>
                    <a:pt x="1143212" y="43341"/>
                    <a:pt x="1152716" y="66287"/>
                    <a:pt x="1152716" y="90213"/>
                  </a:cubicBezTo>
                  <a:lnTo>
                    <a:pt x="1152716" y="518202"/>
                  </a:lnTo>
                  <a:cubicBezTo>
                    <a:pt x="1152716" y="568025"/>
                    <a:pt x="1112326" y="608415"/>
                    <a:pt x="1062503" y="608415"/>
                  </a:cubicBezTo>
                  <a:lnTo>
                    <a:pt x="90213" y="608415"/>
                  </a:lnTo>
                  <a:cubicBezTo>
                    <a:pt x="40390" y="608415"/>
                    <a:pt x="0" y="568025"/>
                    <a:pt x="0" y="518202"/>
                  </a:cubicBezTo>
                  <a:lnTo>
                    <a:pt x="0" y="90213"/>
                  </a:lnTo>
                  <a:cubicBezTo>
                    <a:pt x="0" y="40390"/>
                    <a:pt x="40390" y="0"/>
                    <a:pt x="902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</p:sp>
        <p:pic>
          <p:nvPicPr>
            <p:cNvPr id="46" name="Рисунок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813" y="4278127"/>
              <a:ext cx="3246358" cy="1263394"/>
            </a:xfrm>
            <a:prstGeom prst="rect">
              <a:avLst/>
            </a:prstGeom>
          </p:spPr>
        </p:pic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918" y="3101444"/>
              <a:ext cx="953864" cy="953864"/>
            </a:xfrm>
            <a:prstGeom prst="rect">
              <a:avLst/>
            </a:prstGeom>
          </p:spPr>
        </p:pic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13" y="3016848"/>
              <a:ext cx="1387424" cy="1040568"/>
            </a:xfrm>
            <a:prstGeom prst="rect">
              <a:avLst/>
            </a:prstGeom>
          </p:spPr>
        </p:pic>
        <p:pic>
          <p:nvPicPr>
            <p:cNvPr id="41" name="Picture 4" descr="Файл:Npm-logo.svg — Википедия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198" y="5988037"/>
              <a:ext cx="1425387" cy="554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Рисунок 4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432" y="4640812"/>
              <a:ext cx="1532014" cy="695391"/>
            </a:xfrm>
            <a:prstGeom prst="rect">
              <a:avLst/>
            </a:prstGeom>
          </p:spPr>
        </p:pic>
        <p:pic>
          <p:nvPicPr>
            <p:cNvPr id="50" name="Рисунок 4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918" y="5814206"/>
              <a:ext cx="770126" cy="7701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1404536"/>
            <a:ext cx="7527213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Functionality</a:t>
            </a:r>
            <a:endParaRPr lang="en-US" sz="5600" spc="-179" dirty="0">
              <a:solidFill>
                <a:srgbClr val="216AD9"/>
              </a:solidFill>
              <a:latin typeface="Poppins Medium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71600" y="824544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216AD9"/>
                </a:solidFill>
                <a:latin typeface="Poppins"/>
              </a:rPr>
              <a:t>ABOUT </a:t>
            </a: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PROJECT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1600" y="2324100"/>
            <a:ext cx="9067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4"/>
              </a:lnSpc>
            </a:pPr>
            <a:r>
              <a:rPr lang="en-US" sz="2061" spc="-65" dirty="0" smtClean="0">
                <a:solidFill>
                  <a:srgbClr val="216AD9"/>
                </a:solidFill>
                <a:latin typeface="Poppins"/>
              </a:rPr>
              <a:t>Multipage application for learning </a:t>
            </a:r>
            <a:r>
              <a:rPr lang="en-US" sz="2061" spc="-65" dirty="0">
                <a:solidFill>
                  <a:srgbClr val="216AD9"/>
                </a:solidFill>
                <a:latin typeface="Poppins"/>
              </a:rPr>
              <a:t>English vocabulary </a:t>
            </a:r>
            <a:r>
              <a:rPr lang="en-US" sz="2061" spc="-65" dirty="0" smtClean="0">
                <a:solidFill>
                  <a:srgbClr val="216AD9"/>
                </a:solidFill>
                <a:latin typeface="Poppins"/>
              </a:rPr>
              <a:t>for kids.</a:t>
            </a:r>
          </a:p>
          <a:p>
            <a:pPr>
              <a:lnSpc>
                <a:spcPts val="3504"/>
              </a:lnSpc>
            </a:pPr>
            <a:r>
              <a:rPr lang="en-US" sz="2061" spc="-65" dirty="0" smtClean="0">
                <a:solidFill>
                  <a:srgbClr val="216AD9"/>
                </a:solidFill>
                <a:latin typeface="Poppins"/>
              </a:rPr>
              <a:t>Implemented train and play modes, statistics page and leaderboard.</a:t>
            </a:r>
          </a:p>
        </p:txBody>
      </p:sp>
      <p:sp>
        <p:nvSpPr>
          <p:cNvPr id="17" name="TextBox 4"/>
          <p:cNvSpPr txBox="1"/>
          <p:nvPr/>
        </p:nvSpPr>
        <p:spPr>
          <a:xfrm>
            <a:off x="1406236" y="4686300"/>
            <a:ext cx="3948394" cy="3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800" spc="-64" dirty="0" smtClean="0">
                <a:solidFill>
                  <a:srgbClr val="216AD9"/>
                </a:solidFill>
                <a:latin typeface="Poppins Medium Bold"/>
              </a:rPr>
              <a:t>Frontend side</a:t>
            </a:r>
            <a:endParaRPr lang="en-US" sz="2800" spc="-64" dirty="0">
              <a:solidFill>
                <a:srgbClr val="216AD9"/>
              </a:solidFill>
              <a:latin typeface="Poppins Medium Bold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406237" y="5448300"/>
            <a:ext cx="5375564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Game </a:t>
            </a: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and train business </a:t>
            </a: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logic,</a:t>
            </a:r>
            <a:r>
              <a:rPr lang="ru-RU" sz="2000" spc="-53" dirty="0" smtClean="0">
                <a:solidFill>
                  <a:srgbClr val="216AD9"/>
                </a:solidFill>
                <a:latin typeface="Poppins"/>
              </a:rPr>
              <a:t> 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e</a:t>
            </a: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vent 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listeners (click, load, etc.), </a:t>
            </a:r>
            <a:endParaRPr lang="en-US" sz="2000" spc="-53" dirty="0" smtClean="0">
              <a:solidFill>
                <a:srgbClr val="216AD9"/>
              </a:solidFill>
              <a:latin typeface="Poppin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DOM API, Audio API for manipulating DOM elements including audio elements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AJAX 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and Fetch API for client-server communication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State 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management with Local </a:t>
            </a: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Storage</a:t>
            </a:r>
            <a:endParaRPr lang="ru-RU" sz="2000" spc="-53" dirty="0" smtClean="0">
              <a:solidFill>
                <a:srgbClr val="216AD9"/>
              </a:solidFill>
              <a:latin typeface="Poppin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Client-side statistics 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sorts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Responsive markup</a:t>
            </a:r>
            <a:endParaRPr lang="en-US" sz="2000" spc="-53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9481328" y="4686300"/>
            <a:ext cx="3948394" cy="3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800" spc="-64" dirty="0" smtClean="0">
                <a:solidFill>
                  <a:srgbClr val="216AD9"/>
                </a:solidFill>
                <a:latin typeface="Poppins Medium Bold"/>
              </a:rPr>
              <a:t>Backend side</a:t>
            </a:r>
            <a:endParaRPr lang="en-US" sz="2800" spc="-64" dirty="0">
              <a:solidFill>
                <a:srgbClr val="216AD9"/>
              </a:solidFill>
              <a:latin typeface="Poppins Medium Bold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9481329" y="5448300"/>
            <a:ext cx="6749271" cy="372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Django administration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Authorization 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login, logout, signup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, </a:t>
            </a:r>
            <a:endParaRPr lang="en-US" sz="2000" spc="-53" dirty="0" smtClean="0">
              <a:solidFill>
                <a:srgbClr val="216AD9"/>
              </a:solidFill>
              <a:latin typeface="Poppins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restricted areas with </a:t>
            </a:r>
            <a:r>
              <a:rPr lang="en-US" sz="2000" spc="-53" dirty="0" err="1" smtClean="0">
                <a:solidFill>
                  <a:srgbClr val="216AD9"/>
                </a:solidFill>
                <a:latin typeface="Poppins"/>
              </a:rPr>
              <a:t>LoginRequiredMixin</a:t>
            </a:r>
            <a:endParaRPr lang="en-US" sz="2000" spc="-53" dirty="0" smtClean="0">
              <a:solidFill>
                <a:srgbClr val="216AD9"/>
              </a:solidFill>
              <a:latin typeface="Poppin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>
                <a:solidFill>
                  <a:srgbClr val="216AD9"/>
                </a:solidFill>
                <a:latin typeface="Poppins"/>
              </a:rPr>
              <a:t>Routing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Django class-based views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MySQL data storage, raw SQL queries and Django ORM queries, sorts, filters</a:t>
            </a:r>
            <a:endParaRPr lang="ru-RU" sz="2000" spc="-53" dirty="0" smtClean="0">
              <a:solidFill>
                <a:srgbClr val="216AD9"/>
              </a:solidFill>
              <a:latin typeface="Poppin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User-specific leaderboard and stats</a:t>
            </a:r>
            <a:endParaRPr lang="ru-RU" sz="2000" spc="-53" dirty="0" smtClean="0">
              <a:solidFill>
                <a:srgbClr val="216AD9"/>
              </a:solidFill>
              <a:latin typeface="Poppin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Data creation and storage to MySQL through Django shell</a:t>
            </a:r>
            <a:endParaRPr lang="en-US" sz="2000" spc="-53" dirty="0">
              <a:solidFill>
                <a:srgbClr val="216AD9"/>
              </a:solidFill>
              <a:latin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6250" t="22592" r="15417" b="27778"/>
          <a:stretch/>
        </p:blipFill>
        <p:spPr>
          <a:xfrm>
            <a:off x="1371600" y="2781300"/>
            <a:ext cx="16154400" cy="6599663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1371600" y="824544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216AD9"/>
                </a:solidFill>
                <a:latin typeface="Poppins"/>
              </a:rPr>
              <a:t>ABOUT </a:t>
            </a: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PROJECT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MySQL </a:t>
            </a: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Data Structure</a:t>
            </a:r>
            <a:endParaRPr lang="en-US" sz="5600" spc="-179" dirty="0">
              <a:solidFill>
                <a:srgbClr val="216AD9"/>
              </a:solidFill>
              <a:latin typeface="Poppins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18556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76375"/>
            <a:ext cx="3733800" cy="6985490"/>
          </a:xfrm>
          <a:prstGeom prst="rect">
            <a:avLst/>
          </a:prstGeo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2410"/>
            <a:ext cx="6651256" cy="6985490"/>
          </a:xfrm>
          <a:prstGeom prst="rect">
            <a:avLst/>
          </a:prstGeom>
        </p:spPr>
      </p:pic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638" y="2831122"/>
            <a:ext cx="3653866" cy="7032196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1378527" y="2447112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LOGIN PAGE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6130636" y="2447111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SIGNUP PAGE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13758638" y="2401857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LOGOUT PAGE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1371600" y="824544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Authorization</a:t>
            </a:r>
          </a:p>
        </p:txBody>
      </p:sp>
    </p:spTree>
    <p:extLst>
      <p:ext uri="{BB962C8B-B14F-4D97-AF65-F5344CB8AC3E}">
        <p14:creationId xmlns:p14="http://schemas.microsoft.com/office/powerpoint/2010/main" val="382981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/>
          <p:nvPr/>
        </p:nvSpPr>
        <p:spPr>
          <a:xfrm>
            <a:off x="1371600" y="2737246"/>
            <a:ext cx="677487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u="sng" spc="779" dirty="0" smtClean="0">
                <a:solidFill>
                  <a:srgbClr val="216AD9"/>
                </a:solidFill>
                <a:latin typeface="Poppins"/>
              </a:rPr>
              <a:t>TRAIN</a:t>
            </a: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 MODE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pic>
        <p:nvPicPr>
          <p:cNvPr id="9" name="Рисунок 8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25391"/>
            <a:ext cx="5708074" cy="6566309"/>
          </a:xfrm>
          <a:prstGeom prst="rect">
            <a:avLst/>
          </a:prstGeom>
        </p:spPr>
      </p:pic>
      <p:sp>
        <p:nvSpPr>
          <p:cNvPr id="11" name="TextBox 12"/>
          <p:cNvSpPr txBox="1"/>
          <p:nvPr/>
        </p:nvSpPr>
        <p:spPr>
          <a:xfrm>
            <a:off x="7924800" y="2737246"/>
            <a:ext cx="713144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u="sng" spc="779" dirty="0" smtClean="0">
                <a:solidFill>
                  <a:srgbClr val="216AD9"/>
                </a:solidFill>
                <a:latin typeface="Poppins"/>
              </a:rPr>
              <a:t>PLAY</a:t>
            </a: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 MODE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1371600" y="814678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CATEGORIES </a:t>
            </a: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PAGE</a:t>
            </a:r>
            <a:endParaRPr lang="en-US" sz="5600" spc="-179" dirty="0">
              <a:solidFill>
                <a:srgbClr val="216AD9"/>
              </a:solidFill>
              <a:latin typeface="Poppins Medium Bold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/>
          <a:srcRect l="13333" t="24074" r="7500" b="16667"/>
          <a:stretch/>
        </p:blipFill>
        <p:spPr>
          <a:xfrm>
            <a:off x="7924799" y="3225390"/>
            <a:ext cx="9622809" cy="40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/>
          <p:nvPr/>
        </p:nvSpPr>
        <p:spPr>
          <a:xfrm>
            <a:off x="1371600" y="2556597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216AD9"/>
                </a:solidFill>
                <a:latin typeface="Poppins"/>
              </a:rPr>
              <a:t>WORDS </a:t>
            </a: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PAGE: </a:t>
            </a:r>
            <a:r>
              <a:rPr lang="en-US" sz="1999" u="sng" spc="779" dirty="0" smtClean="0">
                <a:solidFill>
                  <a:srgbClr val="216AD9"/>
                </a:solidFill>
                <a:latin typeface="Poppins"/>
              </a:rPr>
              <a:t>TRAIN MODE</a:t>
            </a:r>
            <a:endParaRPr lang="en-US" sz="1999" u="sng" spc="779" dirty="0">
              <a:solidFill>
                <a:srgbClr val="216AD9"/>
              </a:solidFill>
              <a:latin typeface="Poppins"/>
            </a:endParaRPr>
          </a:p>
        </p:txBody>
      </p:sp>
      <p:pic>
        <p:nvPicPr>
          <p:cNvPr id="11" name="Рисунок 10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76664"/>
            <a:ext cx="3339678" cy="6600673"/>
          </a:xfrm>
          <a:prstGeom prst="rect">
            <a:avLst/>
          </a:prstGeom>
        </p:spPr>
      </p:pic>
      <p:pic>
        <p:nvPicPr>
          <p:cNvPr id="12" name="Рисунок 11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162300"/>
            <a:ext cx="3310309" cy="6629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0" y="814678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WORDS PAGES</a:t>
            </a:r>
          </a:p>
        </p:txBody>
      </p:sp>
      <p:pic>
        <p:nvPicPr>
          <p:cNvPr id="15" name="Рисунок 14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176664"/>
            <a:ext cx="8614439" cy="6600673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9372600" y="2559870"/>
            <a:ext cx="9296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NAVIGATION MENU: CHOOSING CATEGORY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741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1948050" y="1451899"/>
            <a:ext cx="5958951" cy="4030401"/>
            <a:chOff x="838200" y="2216955"/>
            <a:chExt cx="6533914" cy="441928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2"/>
            <a:srcRect l="23750" t="13704" r="30416" b="7778"/>
            <a:stretch/>
          </p:blipFill>
          <p:spPr>
            <a:xfrm>
              <a:off x="838200" y="2705100"/>
              <a:ext cx="4079482" cy="3931138"/>
            </a:xfrm>
            <a:prstGeom prst="rect">
              <a:avLst/>
            </a:prstGeom>
          </p:spPr>
        </p:pic>
        <p:sp>
          <p:nvSpPr>
            <p:cNvPr id="5" name="TextBox 12"/>
            <p:cNvSpPr txBox="1"/>
            <p:nvPr/>
          </p:nvSpPr>
          <p:spPr>
            <a:xfrm>
              <a:off x="921327" y="2216955"/>
              <a:ext cx="6450787" cy="31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9"/>
                </a:lnSpc>
              </a:pPr>
              <a:r>
                <a:rPr lang="en-US" sz="1999" spc="779" dirty="0" smtClean="0">
                  <a:solidFill>
                    <a:srgbClr val="216AD9"/>
                  </a:solidFill>
                  <a:latin typeface="Poppins"/>
                </a:rPr>
                <a:t>SUCCESS PAGE</a:t>
              </a:r>
              <a:endParaRPr lang="en-US" sz="1999" spc="779" dirty="0">
                <a:solidFill>
                  <a:srgbClr val="216AD9"/>
                </a:solidFill>
                <a:latin typeface="Poppins"/>
              </a:endParaRP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11942619" y="5856529"/>
            <a:ext cx="5964382" cy="4015856"/>
            <a:chOff x="8839200" y="2233256"/>
            <a:chExt cx="6539345" cy="440298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 rotWithShape="1">
            <a:blip r:embed="rId3"/>
            <a:srcRect l="26667" t="14074" r="24583" b="16296"/>
            <a:stretch/>
          </p:blipFill>
          <p:spPr>
            <a:xfrm>
              <a:off x="8839200" y="2705100"/>
              <a:ext cx="4893013" cy="3931138"/>
            </a:xfrm>
            <a:prstGeom prst="rect">
              <a:avLst/>
            </a:prstGeom>
          </p:spPr>
        </p:pic>
        <p:sp>
          <p:nvSpPr>
            <p:cNvPr id="6" name="TextBox 12"/>
            <p:cNvSpPr txBox="1"/>
            <p:nvPr/>
          </p:nvSpPr>
          <p:spPr>
            <a:xfrm>
              <a:off x="8839200" y="2233256"/>
              <a:ext cx="6539345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99"/>
                </a:lnSpc>
              </a:pPr>
              <a:r>
                <a:rPr lang="en-US" sz="1999" spc="779" dirty="0" smtClean="0">
                  <a:solidFill>
                    <a:srgbClr val="216AD9"/>
                  </a:solidFill>
                  <a:latin typeface="Poppins"/>
                </a:rPr>
                <a:t>FAILURE PAGE</a:t>
              </a:r>
              <a:endParaRPr lang="en-US" sz="1999" spc="779" dirty="0">
                <a:solidFill>
                  <a:srgbClr val="216AD9"/>
                </a:solidFill>
                <a:latin typeface="Poppins"/>
              </a:endParaRPr>
            </a:p>
          </p:txBody>
        </p:sp>
      </p:grpSp>
      <p:sp>
        <p:nvSpPr>
          <p:cNvPr id="9" name="TextBox 12"/>
          <p:cNvSpPr txBox="1"/>
          <p:nvPr/>
        </p:nvSpPr>
        <p:spPr>
          <a:xfrm>
            <a:off x="1330036" y="3467100"/>
            <a:ext cx="653934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WORDS PAGE: </a:t>
            </a:r>
            <a:r>
              <a:rPr lang="en-US" sz="1999" u="sng" spc="779" dirty="0" smtClean="0">
                <a:solidFill>
                  <a:srgbClr val="216AD9"/>
                </a:solidFill>
                <a:latin typeface="Poppins"/>
              </a:rPr>
              <a:t>GAME MODE</a:t>
            </a:r>
            <a:endParaRPr lang="en-US" sz="1999" u="sng" spc="779" dirty="0">
              <a:solidFill>
                <a:srgbClr val="216AD9"/>
              </a:solidFill>
              <a:latin typeface="Poppins"/>
            </a:endParaRPr>
          </a:p>
        </p:txBody>
      </p:sp>
      <p:pic>
        <p:nvPicPr>
          <p:cNvPr id="10" name="Рисунок 9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938944"/>
            <a:ext cx="8359864" cy="5677392"/>
          </a:xfrm>
          <a:prstGeom prst="rect">
            <a:avLst/>
          </a:prstGeom>
        </p:spPr>
      </p:pic>
      <p:sp>
        <p:nvSpPr>
          <p:cNvPr id="18" name="Стрелка вправо 17"/>
          <p:cNvSpPr/>
          <p:nvPr/>
        </p:nvSpPr>
        <p:spPr>
          <a:xfrm>
            <a:off x="9960741" y="3793439"/>
            <a:ext cx="1676400" cy="1379345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>
            <a:off x="9960741" y="7826077"/>
            <a:ext cx="1676400" cy="1379345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371600" y="814678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21" name="TextBox 2"/>
          <p:cNvSpPr txBox="1"/>
          <p:nvPr/>
        </p:nvSpPr>
        <p:spPr>
          <a:xfrm>
            <a:off x="1371600" y="1404536"/>
            <a:ext cx="114300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WORDS PAGES </a:t>
            </a:r>
            <a:endParaRPr lang="en-US" sz="5600" spc="-179" dirty="0" smtClean="0">
              <a:solidFill>
                <a:srgbClr val="216AD9"/>
              </a:solidFill>
              <a:latin typeface="Poppins Medium Bold"/>
            </a:endParaRPr>
          </a:p>
          <a:p>
            <a:pPr>
              <a:lnSpc>
                <a:spcPts val="6720"/>
              </a:lnSpc>
            </a:pP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AND GAME </a:t>
            </a: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RESULT </a:t>
            </a: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PAGES</a:t>
            </a:r>
            <a:endParaRPr lang="en-US" sz="5600" spc="-179" dirty="0">
              <a:solidFill>
                <a:srgbClr val="216AD9"/>
              </a:solidFill>
              <a:latin typeface="Poppins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0656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"/>
          <a:stretch/>
        </p:blipFill>
        <p:spPr>
          <a:xfrm>
            <a:off x="11711238" y="1843228"/>
            <a:ext cx="5023364" cy="4676516"/>
          </a:xfrm>
          <a:prstGeom prst="rect">
            <a:avLst/>
          </a:prstGeom>
        </p:spPr>
      </p:pic>
      <p:pic>
        <p:nvPicPr>
          <p:cNvPr id="19" name="Рисунок 18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238" y="7691674"/>
            <a:ext cx="6246783" cy="2133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0" y="814678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STATISTICS </a:t>
            </a: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PAGE</a:t>
            </a:r>
            <a:endParaRPr lang="en-US" sz="5600" spc="-179" dirty="0">
              <a:solidFill>
                <a:srgbClr val="216AD9"/>
              </a:solidFill>
              <a:latin typeface="Poppins Medium Bold"/>
            </a:endParaRPr>
          </a:p>
        </p:txBody>
      </p:sp>
      <p:sp>
        <p:nvSpPr>
          <p:cNvPr id="30" name="TextBox 12"/>
          <p:cNvSpPr txBox="1"/>
          <p:nvPr/>
        </p:nvSpPr>
        <p:spPr>
          <a:xfrm>
            <a:off x="11711237" y="1056801"/>
            <a:ext cx="624678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VIEW OF DIFFICULT WORDS WITH TRAIN AND PLAY MODE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31" name="TextBox 12"/>
          <p:cNvSpPr txBox="1"/>
          <p:nvPr/>
        </p:nvSpPr>
        <p:spPr>
          <a:xfrm>
            <a:off x="11711238" y="6990942"/>
            <a:ext cx="5826649" cy="610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RESET OWN STATS OF THE AUTHORIZED USER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33" name="Стрелка вправо 32"/>
          <p:cNvSpPr/>
          <p:nvPr/>
        </p:nvSpPr>
        <p:spPr>
          <a:xfrm>
            <a:off x="9753600" y="3665566"/>
            <a:ext cx="1676400" cy="1379345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 вправо 33"/>
          <p:cNvSpPr/>
          <p:nvPr/>
        </p:nvSpPr>
        <p:spPr>
          <a:xfrm>
            <a:off x="9753600" y="7817140"/>
            <a:ext cx="1676400" cy="1379345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85187"/>
            <a:ext cx="8100762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5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218</Words>
  <Application>Microsoft Office PowerPoint</Application>
  <PresentationFormat>Произвольный</PresentationFormat>
  <Paragraphs>61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Poppins</vt:lpstr>
      <vt:lpstr>Calibri</vt:lpstr>
      <vt:lpstr>Poppins Medium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Lenovo</dc:creator>
  <cp:lastModifiedBy>RePack by Diakov</cp:lastModifiedBy>
  <cp:revision>43</cp:revision>
  <dcterms:created xsi:type="dcterms:W3CDTF">2006-08-16T00:00:00Z</dcterms:created>
  <dcterms:modified xsi:type="dcterms:W3CDTF">2022-09-06T14:06:38Z</dcterms:modified>
  <dc:identifier>DAFK_EXJU3E</dc:identifier>
</cp:coreProperties>
</file>